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Playfair Display"/>
      <p:regular r:id="rId25"/>
      <p:bold r:id="rId26"/>
      <p:italic r:id="rId27"/>
      <p:boldItalic r:id="rId28"/>
    </p:embeddedFont>
    <p:embeddedFont>
      <p:font typeface="Lato"/>
      <p:regular r:id="rId29"/>
      <p:bold r:id="rId30"/>
      <p:italic r:id="rId31"/>
      <p:boldItalic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alma Haoud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PlayfairDisplay-bold.fntdata"/><Relationship Id="rId25" Type="http://schemas.openxmlformats.org/officeDocument/2006/relationships/font" Target="fonts/PlayfairDisplay-regular.fntdata"/><Relationship Id="rId28" Type="http://schemas.openxmlformats.org/officeDocument/2006/relationships/font" Target="fonts/PlayfairDisplay-boldItalic.fntdata"/><Relationship Id="rId27" Type="http://schemas.openxmlformats.org/officeDocument/2006/relationships/font" Target="fonts/PlayfairDispl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Oswald-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Oswald-bold.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05T18:32:06.550">
    <p:pos x="1728" y="828"/>
    <p:text>@fahmik@umd.edu put shortage instead of affordability so that we just mention that it is increasing the types of housing similarly as what you mentionned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25db12a20_0_1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d25db12a20_0_1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Our objectives are to measure patterns of ADU DEVELOPMENT by assessing the number of ADU license applications within 1 mile of metro stations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And assessing the potential number of RLUs than can become ADUS so that they are rentable to people</a:t>
            </a:r>
            <a:endParaRPr sz="16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d9ca6c789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d9ca6c789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had a lot of issues to find the data, we were hoping to get the data from the </a:t>
            </a:r>
            <a:r>
              <a:rPr lang="en" sz="1800">
                <a:solidFill>
                  <a:srgbClr val="5E696C"/>
                </a:solidFill>
              </a:rPr>
              <a:t>Department of Housing and Community Affairs (DHCA), but surpriiiiiiise</a:t>
            </a:r>
            <a:endParaRPr sz="1800">
              <a:solidFill>
                <a:srgbClr val="5E696C"/>
              </a:solidFill>
            </a:endParaRPr>
          </a:p>
          <a:p>
            <a:pPr indent="0" lvl="0" marL="0" rtl="0" algn="l">
              <a:spcBef>
                <a:spcPts val="0"/>
              </a:spcBef>
              <a:spcAft>
                <a:spcPts val="0"/>
              </a:spcAft>
              <a:buNone/>
            </a:pPr>
            <a:r>
              <a:rPr lang="en" sz="1800">
                <a:solidFill>
                  <a:srgbClr val="5E696C"/>
                </a:solidFill>
              </a:rPr>
              <a:t> </a:t>
            </a:r>
            <a:endParaRPr sz="1800">
              <a:solidFill>
                <a:srgbClr val="5E696C"/>
              </a:solidFill>
            </a:endParaRPr>
          </a:p>
          <a:p>
            <a:pPr indent="0" lvl="0" marL="0" rtl="0" algn="l">
              <a:spcBef>
                <a:spcPts val="0"/>
              </a:spcBef>
              <a:spcAft>
                <a:spcPts val="0"/>
              </a:spcAft>
              <a:buNone/>
            </a:pPr>
            <a:r>
              <a:t/>
            </a:r>
            <a:endParaRPr sz="1800">
              <a:solidFill>
                <a:srgbClr val="5E696C"/>
              </a:solidFill>
            </a:endParaRPr>
          </a:p>
          <a:p>
            <a:pPr indent="0" lvl="0" marL="0" rtl="0" algn="l">
              <a:spcBef>
                <a:spcPts val="0"/>
              </a:spcBef>
              <a:spcAft>
                <a:spcPts val="0"/>
              </a:spcAft>
              <a:buNone/>
            </a:pPr>
            <a:r>
              <a:rPr lang="en" sz="1800">
                <a:solidFill>
                  <a:srgbClr val="5E696C"/>
                </a:solidFill>
              </a:rPr>
              <a:t>Fahmi ended up copying it from the attribute table from MoCo website, </a:t>
            </a:r>
            <a:endParaRPr sz="1800">
              <a:solidFill>
                <a:srgbClr val="5E696C"/>
              </a:solidFill>
            </a:endParaRPr>
          </a:p>
          <a:p>
            <a:pPr indent="0" lvl="0" marL="0" rtl="0" algn="l">
              <a:spcBef>
                <a:spcPts val="0"/>
              </a:spcBef>
              <a:spcAft>
                <a:spcPts val="0"/>
              </a:spcAft>
              <a:buNone/>
            </a:pPr>
            <a:r>
              <a:rPr lang="en" sz="1800">
                <a:solidFill>
                  <a:srgbClr val="5E696C"/>
                </a:solidFill>
              </a:rPr>
              <a:t>We added crs data to made geodataframe</a:t>
            </a:r>
            <a:endParaRPr sz="1800">
              <a:solidFill>
                <a:srgbClr val="5E696C"/>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d9ca6c789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d9ca6c789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mapped the </a:t>
            </a:r>
            <a:r>
              <a:rPr lang="en" sz="1683">
                <a:solidFill>
                  <a:srgbClr val="38761D"/>
                </a:solidFill>
              </a:rPr>
              <a:t>ACC, ACC3 and RLUs in different color code in a Folium map because we wanted to zoom in and out to be able to see the data more clearly</a:t>
            </a:r>
            <a:endParaRPr sz="1683">
              <a:solidFill>
                <a:srgbClr val="38761D"/>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d9ca6c789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d9ca6c789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We </a:t>
            </a:r>
            <a:r>
              <a:rPr lang="en" sz="1683">
                <a:solidFill>
                  <a:srgbClr val="38761D"/>
                </a:solidFill>
              </a:rPr>
              <a:t>Mapped Metro stations in MoCo and a 1 km buffer around them</a:t>
            </a:r>
            <a:endParaRPr sz="1683">
              <a:solidFill>
                <a:srgbClr val="38761D"/>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9ca6c789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9ca6c789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n" sz="1483">
                <a:solidFill>
                  <a:srgbClr val="38761D"/>
                </a:solidFill>
              </a:rPr>
              <a:t>We </a:t>
            </a:r>
            <a:r>
              <a:rPr lang="en" sz="1483">
                <a:solidFill>
                  <a:srgbClr val="38761D"/>
                </a:solidFill>
              </a:rPr>
              <a:t>Mapped intersections of ADUs within 1 km of these metro stations</a:t>
            </a:r>
            <a:endParaRPr sz="1483">
              <a:solidFill>
                <a:srgbClr val="38761D"/>
              </a:solidFill>
            </a:endParaRPr>
          </a:p>
          <a:p>
            <a:pPr indent="0" lvl="0" marL="457200" rtl="0" algn="l">
              <a:lnSpc>
                <a:spcPct val="150000"/>
              </a:lnSpc>
              <a:spcBef>
                <a:spcPts val="0"/>
              </a:spcBef>
              <a:spcAft>
                <a:spcPts val="0"/>
              </a:spcAft>
              <a:buNone/>
            </a:pPr>
            <a:r>
              <a:rPr lang="en" sz="1483">
                <a:solidFill>
                  <a:srgbClr val="38761D"/>
                </a:solidFill>
              </a:rPr>
              <a:t>We Calculated the number of ACC, ACC3, RLU in this 1km buffer from metro stations</a:t>
            </a:r>
            <a:endParaRPr sz="1483">
              <a:solidFill>
                <a:srgbClr val="38761D"/>
              </a:solidFill>
            </a:endParaRPr>
          </a:p>
          <a:p>
            <a:pPr indent="0" lvl="0" marL="457200" rtl="0" algn="l">
              <a:lnSpc>
                <a:spcPct val="150000"/>
              </a:lnSpc>
              <a:spcBef>
                <a:spcPts val="0"/>
              </a:spcBef>
              <a:spcAft>
                <a:spcPts val="0"/>
              </a:spcAft>
              <a:buClr>
                <a:schemeClr val="dk1"/>
              </a:buClr>
              <a:buSzPts val="1100"/>
              <a:buFont typeface="Arial"/>
              <a:buNone/>
            </a:pPr>
            <a:r>
              <a:t/>
            </a:r>
            <a:endParaRPr sz="1483">
              <a:solidFill>
                <a:srgbClr val="38761D"/>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d26d46e35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d26d46e35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heeere are the resuuuults …</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a:t>When mapping the different types of ADUs and the metro stops, it </a:t>
            </a:r>
            <a:r>
              <a:rPr lang="en" sz="1400"/>
              <a:t>appeared</a:t>
            </a:r>
            <a:r>
              <a:rPr lang="en" sz="1400"/>
              <a:t> to us that there is not specific correlation between ADU development and location of metro stations. In fact, if we look at Rockville station or Shady Grove for </a:t>
            </a:r>
            <a:r>
              <a:rPr lang="en" sz="1400"/>
              <a:t>example</a:t>
            </a:r>
            <a:r>
              <a:rPr lang="en" sz="1400"/>
              <a:t>, we see that the area does not show any ADU nearby. </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d26d46e35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d26d46e35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Also, it appears that people who applied for the most RLU permits are nearby bethesda station and those who applied for the most ACC’’s are within takoma park, meanwhile those who applied for the most ACC3 are </a:t>
            </a:r>
            <a:r>
              <a:rPr lang="en" sz="1300"/>
              <a:t>nearby</a:t>
            </a:r>
            <a:r>
              <a:rPr lang="en" sz="1300"/>
              <a:t> medical center.  This implies that there needs to be further research to study the correlation between ADUs and socio-economic aspects as Takoma Park and Bethesda have different median income levels.</a:t>
            </a:r>
            <a:endParaRPr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26d46e35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26d46e35f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can see the higher number of acc within takoma park.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d26d46e35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d26d46e35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rgbClr val="5E696C"/>
                </a:solidFill>
                <a:latin typeface="Lato"/>
                <a:ea typeface="Lato"/>
                <a:cs typeface="Lato"/>
                <a:sym typeface="Lato"/>
              </a:rPr>
              <a:t>Most ongoing Applications are for RLUs. If RLUs are licensed as ADUs, this type of housing will roughly double.</a:t>
            </a:r>
            <a:endParaRPr sz="1800">
              <a:solidFill>
                <a:srgbClr val="5E696C"/>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i="1" lang="en" sz="1800">
                <a:solidFill>
                  <a:srgbClr val="AF4345"/>
                </a:solidFill>
                <a:latin typeface="Lato"/>
                <a:ea typeface="Lato"/>
                <a:cs typeface="Lato"/>
                <a:sym typeface="Lato"/>
              </a:rPr>
              <a:t>M</a:t>
            </a:r>
            <a:r>
              <a:rPr b="1" lang="en" sz="1800">
                <a:solidFill>
                  <a:srgbClr val="AF4345"/>
                </a:solidFill>
                <a:latin typeface="Lato"/>
                <a:ea typeface="Lato"/>
                <a:cs typeface="Lato"/>
                <a:sym typeface="Lato"/>
              </a:rPr>
              <a:t>ore </a:t>
            </a:r>
            <a:r>
              <a:rPr b="1" i="1" lang="en" sz="1800">
                <a:solidFill>
                  <a:srgbClr val="AF4345"/>
                </a:solidFill>
                <a:latin typeface="Lato"/>
                <a:ea typeface="Lato"/>
                <a:cs typeface="Lato"/>
                <a:sym typeface="Lato"/>
              </a:rPr>
              <a:t>qualitative and quantitative research</a:t>
            </a:r>
            <a:r>
              <a:rPr lang="en" sz="1800">
                <a:solidFill>
                  <a:srgbClr val="AF4345"/>
                </a:solidFill>
                <a:latin typeface="Lato"/>
                <a:ea typeface="Lato"/>
                <a:cs typeface="Lato"/>
                <a:sym typeface="Lato"/>
              </a:rPr>
              <a:t> need to be done on parking requirements, impact fees, zoning requirements, restrictive covenants and the socio-economic aspects of Montgomery county to be able to define what has a strong correlation with ADUs development.</a:t>
            </a:r>
            <a:endParaRPr sz="1800">
              <a:solidFill>
                <a:srgbClr val="AF4345"/>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lang="en" sz="1800">
                <a:solidFill>
                  <a:srgbClr val="AF4345"/>
                </a:solidFill>
                <a:latin typeface="Lato"/>
                <a:ea typeface="Lato"/>
                <a:cs typeface="Lato"/>
                <a:sym typeface="Lato"/>
              </a:rPr>
              <a:t>Can't prove correlation.</a:t>
            </a:r>
            <a:endParaRPr sz="1800">
              <a:solidFill>
                <a:srgbClr val="AF4345"/>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d25db12a20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d25db12a20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9ca67904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d9ca67904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d9ca6790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d9ca6790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9ca6c789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9ca6c789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d26d46e35f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d26d46e35f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Clr>
                <a:schemeClr val="dk1"/>
              </a:buClr>
              <a:buSzPts val="1100"/>
              <a:buFont typeface="Arial"/>
              <a:buNone/>
            </a:pPr>
            <a:r>
              <a:rPr lang="en" sz="2700">
                <a:solidFill>
                  <a:srgbClr val="5E696C"/>
                </a:solidFill>
                <a:latin typeface="Lato"/>
                <a:ea typeface="Lato"/>
                <a:cs typeface="Lato"/>
                <a:sym typeface="Lato"/>
              </a:rPr>
              <a:t>Registered Living Units(RLU) are basically non-rentable ADUs that only family members can use, and if local government, currently you have to go through long process to turn an RLU into an ADU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d9ca6c789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d9ca6c789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25db12a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25db12a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Our research question is: </a:t>
            </a:r>
            <a:r>
              <a:rPr lang="en" sz="2100"/>
              <a:t>what on earth goes in the theeeese accessory Units, </a:t>
            </a:r>
            <a:endParaRPr sz="21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And it seems like it is one of the to 10 questions science can’t answer</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So we are </a:t>
            </a:r>
            <a:r>
              <a:rPr lang="en" sz="2100"/>
              <a:t>honored</a:t>
            </a:r>
            <a:r>
              <a:rPr lang="en" sz="1600"/>
              <a:t> to be among the top researchers researching that</a:t>
            </a:r>
            <a:endParaRPr sz="16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26d46e3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d26d46e3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seriously, our research question is </a:t>
            </a:r>
            <a:r>
              <a:rPr i="1" lang="en" sz="1400">
                <a:solidFill>
                  <a:schemeClr val="dk1"/>
                </a:solidFill>
              </a:rPr>
              <a:t>Since Montgomery County requires more off street parking for ADUs located more than 1mile away from a metro station, </a:t>
            </a:r>
            <a:r>
              <a:rPr lang="en" sz="2700">
                <a:solidFill>
                  <a:srgbClr val="5E696C"/>
                </a:solidFill>
                <a:latin typeface="Lato"/>
                <a:ea typeface="Lato"/>
                <a:cs typeface="Lato"/>
                <a:sym typeface="Lato"/>
              </a:rPr>
              <a:t>What is the correlation between Accessory Dwelling Units’ (ADU’s) development and proximity to metro stations in Montgomery County?</a:t>
            </a:r>
            <a:endParaRPr sz="200">
              <a:solidFill>
                <a:srgbClr val="5E696C"/>
              </a:solidFill>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is4.montgomerycountymd.gov/ADU/"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10.jpg"/><Relationship Id="rId5"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743800" y="1314525"/>
            <a:ext cx="3643800" cy="159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280">
                <a:latin typeface="Calibri"/>
                <a:ea typeface="Calibri"/>
                <a:cs typeface="Calibri"/>
                <a:sym typeface="Calibri"/>
              </a:rPr>
              <a:t>Accessory Dwelling Units </a:t>
            </a:r>
            <a:endParaRPr sz="2280">
              <a:latin typeface="Calibri"/>
              <a:ea typeface="Calibri"/>
              <a:cs typeface="Calibri"/>
              <a:sym typeface="Calibri"/>
            </a:endParaRPr>
          </a:p>
          <a:p>
            <a:pPr indent="0" lvl="0" marL="0" rtl="0" algn="ctr">
              <a:spcBef>
                <a:spcPts val="0"/>
              </a:spcBef>
              <a:spcAft>
                <a:spcPts val="0"/>
              </a:spcAft>
              <a:buSzPts val="990"/>
              <a:buNone/>
            </a:pPr>
            <a:r>
              <a:rPr b="0" lang="en" sz="2280">
                <a:latin typeface="Calibri"/>
                <a:ea typeface="Calibri"/>
                <a:cs typeface="Calibri"/>
                <a:sym typeface="Calibri"/>
              </a:rPr>
              <a:t>as a solution for </a:t>
            </a:r>
            <a:endParaRPr b="0" sz="2280">
              <a:latin typeface="Calibri"/>
              <a:ea typeface="Calibri"/>
              <a:cs typeface="Calibri"/>
              <a:sym typeface="Calibri"/>
            </a:endParaRPr>
          </a:p>
          <a:p>
            <a:pPr indent="0" lvl="0" marL="0" rtl="0" algn="ctr">
              <a:spcBef>
                <a:spcPts val="0"/>
              </a:spcBef>
              <a:spcAft>
                <a:spcPts val="0"/>
              </a:spcAft>
              <a:buSzPts val="990"/>
              <a:buNone/>
            </a:pPr>
            <a:r>
              <a:rPr lang="en" sz="2280">
                <a:latin typeface="Calibri"/>
                <a:ea typeface="Calibri"/>
                <a:cs typeface="Calibri"/>
                <a:sym typeface="Calibri"/>
              </a:rPr>
              <a:t>Housing </a:t>
            </a:r>
            <a:r>
              <a:rPr lang="en" sz="2280">
                <a:latin typeface="Calibri"/>
                <a:ea typeface="Calibri"/>
                <a:cs typeface="Calibri"/>
                <a:sym typeface="Calibri"/>
              </a:rPr>
              <a:t>Shortage</a:t>
            </a:r>
            <a:endParaRPr sz="2280">
              <a:latin typeface="Calibri"/>
              <a:ea typeface="Calibri"/>
              <a:cs typeface="Calibri"/>
              <a:sym typeface="Calibri"/>
            </a:endParaRPr>
          </a:p>
        </p:txBody>
      </p:sp>
      <p:sp>
        <p:nvSpPr>
          <p:cNvPr id="60" name="Google Shape;60;p13"/>
          <p:cNvSpPr txBox="1"/>
          <p:nvPr>
            <p:ph idx="1" type="subTitle"/>
          </p:nvPr>
        </p:nvSpPr>
        <p:spPr>
          <a:xfrm>
            <a:off x="2743800" y="3266925"/>
            <a:ext cx="3643800" cy="701400"/>
          </a:xfrm>
          <a:prstGeom prst="rect">
            <a:avLst/>
          </a:prstGeom>
        </p:spPr>
        <p:txBody>
          <a:bodyPr anchorCtr="0" anchor="b" bIns="91425" lIns="91425" spcFirstLastPara="1" rIns="91425" wrap="square" tIns="91425">
            <a:normAutofit/>
          </a:bodyPr>
          <a:lstStyle/>
          <a:p>
            <a:pPr indent="0" lvl="0" marL="0" rtl="0" algn="ctr">
              <a:lnSpc>
                <a:spcPct val="90000"/>
              </a:lnSpc>
              <a:spcBef>
                <a:spcPts val="0"/>
              </a:spcBef>
              <a:spcAft>
                <a:spcPts val="0"/>
              </a:spcAft>
              <a:buNone/>
            </a:pPr>
            <a:r>
              <a:rPr b="0" lang="en" sz="1600">
                <a:latin typeface="Calibri"/>
                <a:ea typeface="Calibri"/>
                <a:cs typeface="Calibri"/>
                <a:sym typeface="Calibri"/>
              </a:rPr>
              <a:t>Khairun Fahmi &amp; Salma Haoudi</a:t>
            </a:r>
            <a:endParaRPr b="0" sz="1600">
              <a:latin typeface="Calibri"/>
              <a:ea typeface="Calibri"/>
              <a:cs typeface="Calibri"/>
              <a:sym typeface="Calibri"/>
            </a:endParaRPr>
          </a:p>
          <a:p>
            <a:pPr indent="0" lvl="0" marL="0" rtl="0" algn="ctr">
              <a:lnSpc>
                <a:spcPct val="90000"/>
              </a:lnSpc>
              <a:spcBef>
                <a:spcPts val="0"/>
              </a:spcBef>
              <a:spcAft>
                <a:spcPts val="0"/>
              </a:spcAft>
              <a:buNone/>
            </a:pPr>
            <a:r>
              <a:rPr b="0" lang="en" sz="1600">
                <a:latin typeface="Calibri"/>
                <a:ea typeface="Calibri"/>
                <a:cs typeface="Calibri"/>
                <a:sym typeface="Calibri"/>
              </a:rPr>
              <a:t>URSP 688Y</a:t>
            </a:r>
            <a:endParaRPr b="0" sz="16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 and Process</a:t>
            </a:r>
            <a:endParaRPr/>
          </a:p>
        </p:txBody>
      </p:sp>
      <p:sp>
        <p:nvSpPr>
          <p:cNvPr id="128" name="Google Shape;12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
                <a:latin typeface="Arial"/>
                <a:ea typeface="Arial"/>
                <a:cs typeface="Arial"/>
                <a:sym typeface="Arial"/>
              </a:rPr>
              <a:t>Measure patterns of ADU development</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342900" lvl="0" marL="457200" rtl="0" algn="l">
              <a:lnSpc>
                <a:spcPct val="100000"/>
              </a:lnSpc>
              <a:spcBef>
                <a:spcPts val="0"/>
              </a:spcBef>
              <a:spcAft>
                <a:spcPts val="0"/>
              </a:spcAft>
              <a:buClr>
                <a:schemeClr val="dk2"/>
              </a:buClr>
              <a:buSzPts val="1800"/>
              <a:buFont typeface="Arial"/>
              <a:buChar char="●"/>
            </a:pPr>
            <a:r>
              <a:rPr lang="en">
                <a:latin typeface="Arial"/>
                <a:ea typeface="Arial"/>
                <a:cs typeface="Arial"/>
                <a:sym typeface="Arial"/>
              </a:rPr>
              <a:t>Assess the number of ADU applications within 1 mile of metro stations</a:t>
            </a:r>
            <a:endParaRPr>
              <a:latin typeface="Arial"/>
              <a:ea typeface="Arial"/>
              <a:cs typeface="Arial"/>
              <a:sym typeface="Arial"/>
            </a:endParaRPr>
          </a:p>
          <a:p>
            <a:pPr indent="0" lvl="0" marL="457200" rtl="0" algn="l">
              <a:lnSpc>
                <a:spcPct val="100000"/>
              </a:lnSpc>
              <a:spcBef>
                <a:spcPts val="0"/>
              </a:spcBef>
              <a:spcAft>
                <a:spcPts val="0"/>
              </a:spcAft>
              <a:buNone/>
            </a:pPr>
            <a:r>
              <a:t/>
            </a:r>
            <a:endParaRPr>
              <a:latin typeface="Arial"/>
              <a:ea typeface="Arial"/>
              <a:cs typeface="Arial"/>
              <a:sym typeface="Arial"/>
            </a:endParaRPr>
          </a:p>
          <a:p>
            <a:pPr indent="-342900" lvl="0" marL="457200" rtl="0" algn="l">
              <a:lnSpc>
                <a:spcPct val="100000"/>
              </a:lnSpc>
              <a:spcBef>
                <a:spcPts val="0"/>
              </a:spcBef>
              <a:spcAft>
                <a:spcPts val="0"/>
              </a:spcAft>
              <a:buClr>
                <a:schemeClr val="dk2"/>
              </a:buClr>
              <a:buSzPts val="1800"/>
              <a:buFont typeface="Arial"/>
              <a:buChar char="●"/>
            </a:pPr>
            <a:r>
              <a:rPr lang="en">
                <a:latin typeface="Arial"/>
                <a:ea typeface="Arial"/>
                <a:cs typeface="Arial"/>
                <a:sym typeface="Arial"/>
              </a:rPr>
              <a:t>Assess the potential number of RLUs that can become ADUs though regulatory streamlining</a:t>
            </a:r>
            <a:endParaRPr>
              <a:latin typeface="Arial"/>
              <a:ea typeface="Arial"/>
              <a:cs typeface="Arial"/>
              <a:sym typeface="Arial"/>
            </a:endParaRPr>
          </a:p>
          <a:p>
            <a:pPr indent="0" lvl="0" marL="45720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t/>
            </a:r>
            <a:endParaRPr>
              <a:latin typeface="Arial"/>
              <a:ea typeface="Arial"/>
              <a:cs typeface="Arial"/>
              <a:sym typeface="Arial"/>
            </a:endParaRPr>
          </a:p>
          <a:p>
            <a:pPr indent="0" lvl="0" marL="0" rtl="0" algn="l">
              <a:lnSpc>
                <a:spcPct val="100000"/>
              </a:lnSpc>
              <a:spcBef>
                <a:spcPts val="0"/>
              </a:spcBef>
              <a:spcAft>
                <a:spcPts val="0"/>
              </a:spcAft>
              <a:buNone/>
            </a:pPr>
            <a:r>
              <a:rPr lang="en">
                <a:latin typeface="Arial"/>
                <a:ea typeface="Arial"/>
                <a:cs typeface="Arial"/>
                <a:sym typeface="Arial"/>
              </a:rPr>
              <a:t>How many ADUs, RLUs, and ACC3 are within 15 min walk from metro stops in Montgomery County? </a:t>
            </a:r>
            <a:endParaRPr>
              <a:latin typeface="Arial"/>
              <a:ea typeface="Arial"/>
              <a:cs typeface="Arial"/>
              <a:sym typeface="Arial"/>
            </a:endParaRPr>
          </a:p>
        </p:txBody>
      </p:sp>
      <p:cxnSp>
        <p:nvCxnSpPr>
          <p:cNvPr id="129" name="Google Shape;129;p22"/>
          <p:cNvCxnSpPr/>
          <p:nvPr/>
        </p:nvCxnSpPr>
        <p:spPr>
          <a:xfrm>
            <a:off x="4468525" y="3045650"/>
            <a:ext cx="0" cy="611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35" name="Google Shape;13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900">
              <a:solidFill>
                <a:srgbClr val="000000"/>
              </a:solidFill>
              <a:latin typeface="Oswald"/>
              <a:ea typeface="Oswald"/>
              <a:cs typeface="Oswald"/>
              <a:sym typeface="Oswald"/>
            </a:endParaRPr>
          </a:p>
          <a:p>
            <a:pPr indent="0" lvl="0" marL="0" rtl="0" algn="l">
              <a:spcBef>
                <a:spcPts val="0"/>
              </a:spcBef>
              <a:spcAft>
                <a:spcPts val="1200"/>
              </a:spcAft>
              <a:buNone/>
            </a:pPr>
            <a:r>
              <a:t/>
            </a:r>
            <a:endParaRPr/>
          </a:p>
        </p:txBody>
      </p:sp>
      <p:sp>
        <p:nvSpPr>
          <p:cNvPr id="136" name="Google Shape;136;p23"/>
          <p:cNvSpPr txBox="1"/>
          <p:nvPr>
            <p:ph idx="1" type="body"/>
          </p:nvPr>
        </p:nvSpPr>
        <p:spPr>
          <a:xfrm>
            <a:off x="311700" y="12286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latin typeface="Arial"/>
                <a:ea typeface="Arial"/>
                <a:cs typeface="Arial"/>
                <a:sym typeface="Arial"/>
              </a:rPr>
              <a:t>Department of Housing and Community Affairs (DHCA) has an interactive site that shows applications for accessory units,</a:t>
            </a:r>
            <a:endParaRPr>
              <a:latin typeface="Arial"/>
              <a:ea typeface="Arial"/>
              <a:cs typeface="Arial"/>
              <a:sym typeface="Arial"/>
            </a:endParaRPr>
          </a:p>
          <a:p>
            <a:pPr indent="0" lvl="0" marL="457200" rtl="0" algn="l">
              <a:lnSpc>
                <a:spcPct val="150000"/>
              </a:lnSpc>
              <a:spcBef>
                <a:spcPts val="1200"/>
              </a:spcBef>
              <a:spcAft>
                <a:spcPts val="0"/>
              </a:spcAft>
              <a:buNone/>
            </a:pPr>
            <a:r>
              <a:rPr lang="en" sz="1483">
                <a:solidFill>
                  <a:srgbClr val="38761D"/>
                </a:solidFill>
                <a:latin typeface="Arial"/>
                <a:ea typeface="Arial"/>
                <a:cs typeface="Arial"/>
                <a:sym typeface="Arial"/>
              </a:rPr>
              <a:t>#Copied the data from the attribute table from </a:t>
            </a:r>
            <a:r>
              <a:rPr lang="en" sz="1483" u="sng">
                <a:solidFill>
                  <a:schemeClr val="hlink"/>
                </a:solidFill>
                <a:latin typeface="Arial"/>
                <a:ea typeface="Arial"/>
                <a:cs typeface="Arial"/>
                <a:sym typeface="Arial"/>
                <a:hlinkClick r:id="rId3"/>
              </a:rPr>
              <a:t>https://gis4.montgomerycountymd.gov/ADU/</a:t>
            </a:r>
            <a:r>
              <a:rPr lang="en" sz="1483">
                <a:solidFill>
                  <a:srgbClr val="38761D"/>
                </a:solidFill>
                <a:latin typeface="Arial"/>
                <a:ea typeface="Arial"/>
                <a:cs typeface="Arial"/>
                <a:sym typeface="Arial"/>
              </a:rPr>
              <a:t> website, </a:t>
            </a:r>
            <a:endParaRPr sz="1483">
              <a:solidFill>
                <a:srgbClr val="38761D"/>
              </a:solidFill>
              <a:latin typeface="Arial"/>
              <a:ea typeface="Arial"/>
              <a:cs typeface="Arial"/>
              <a:sym typeface="Arial"/>
            </a:endParaRPr>
          </a:p>
          <a:p>
            <a:pPr indent="457200" lvl="0" marL="0" rtl="0" algn="l">
              <a:lnSpc>
                <a:spcPct val="150000"/>
              </a:lnSpc>
              <a:spcBef>
                <a:spcPts val="0"/>
              </a:spcBef>
              <a:spcAft>
                <a:spcPts val="0"/>
              </a:spcAft>
              <a:buNone/>
            </a:pPr>
            <a:r>
              <a:rPr lang="en" sz="1483">
                <a:solidFill>
                  <a:srgbClr val="38761D"/>
                </a:solidFill>
                <a:latin typeface="Arial"/>
                <a:ea typeface="Arial"/>
                <a:cs typeface="Arial"/>
                <a:sym typeface="Arial"/>
              </a:rPr>
              <a:t>#Added crs data to make the geodataframe</a:t>
            </a:r>
            <a:endParaRPr sz="1483">
              <a:solidFill>
                <a:srgbClr val="38761D"/>
              </a:solidFill>
              <a:latin typeface="Arial"/>
              <a:ea typeface="Arial"/>
              <a:cs typeface="Arial"/>
              <a:sym typeface="Arial"/>
            </a:endParaRPr>
          </a:p>
          <a:p>
            <a:pPr indent="457200" lvl="0" marL="0" rtl="0" algn="l">
              <a:lnSpc>
                <a:spcPct val="150000"/>
              </a:lnSpc>
              <a:spcBef>
                <a:spcPts val="0"/>
              </a:spcBef>
              <a:spcAft>
                <a:spcPts val="0"/>
              </a:spcAft>
              <a:buNone/>
            </a:pPr>
            <a:r>
              <a:t/>
            </a:r>
            <a:endParaRPr sz="1483">
              <a:solidFill>
                <a:srgbClr val="38761D"/>
              </a:solidFill>
              <a:latin typeface="Arial"/>
              <a:ea typeface="Arial"/>
              <a:cs typeface="Arial"/>
              <a:sym typeface="Arial"/>
            </a:endParaRPr>
          </a:p>
          <a:p>
            <a:pPr indent="0" lvl="0" marL="457200" rtl="0" algn="l">
              <a:lnSpc>
                <a:spcPct val="150000"/>
              </a:lnSpc>
              <a:spcBef>
                <a:spcPts val="0"/>
              </a:spcBef>
              <a:spcAft>
                <a:spcPts val="0"/>
              </a:spcAft>
              <a:buNone/>
            </a:pPr>
            <a:r>
              <a:t/>
            </a:r>
            <a:endParaRPr sz="1483">
              <a:solidFill>
                <a:srgbClr val="38761D"/>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42" name="Google Shape;14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900">
              <a:solidFill>
                <a:srgbClr val="000000"/>
              </a:solidFill>
              <a:latin typeface="Oswald"/>
              <a:ea typeface="Oswald"/>
              <a:cs typeface="Oswald"/>
              <a:sym typeface="Oswald"/>
            </a:endParaRPr>
          </a:p>
          <a:p>
            <a:pPr indent="0" lvl="0" marL="0" rtl="0" algn="l">
              <a:spcBef>
                <a:spcPts val="0"/>
              </a:spcBef>
              <a:spcAft>
                <a:spcPts val="1200"/>
              </a:spcAft>
              <a:buNone/>
            </a:pPr>
            <a:r>
              <a:t/>
            </a:r>
            <a:endParaRPr/>
          </a:p>
        </p:txBody>
      </p:sp>
      <p:sp>
        <p:nvSpPr>
          <p:cNvPr id="143" name="Google Shape;143;p24"/>
          <p:cNvSpPr txBox="1"/>
          <p:nvPr>
            <p:ph idx="1" type="body"/>
          </p:nvPr>
        </p:nvSpPr>
        <p:spPr>
          <a:xfrm>
            <a:off x="235500" y="1000075"/>
            <a:ext cx="8520600" cy="3416400"/>
          </a:xfrm>
          <a:prstGeom prst="rect">
            <a:avLst/>
          </a:prstGeom>
        </p:spPr>
        <p:txBody>
          <a:bodyPr anchorCtr="0" anchor="t" bIns="91425" lIns="91425" spcFirstLastPara="1" rIns="91425" wrap="square" tIns="91425">
            <a:normAutofit/>
          </a:bodyPr>
          <a:lstStyle/>
          <a:p>
            <a:pPr indent="457200" lvl="0" marL="0" rtl="0" algn="l">
              <a:lnSpc>
                <a:spcPct val="150000"/>
              </a:lnSpc>
              <a:spcBef>
                <a:spcPts val="0"/>
              </a:spcBef>
              <a:spcAft>
                <a:spcPts val="0"/>
              </a:spcAft>
              <a:buNone/>
            </a:pPr>
            <a:r>
              <a:rPr lang="en" sz="1483">
                <a:solidFill>
                  <a:srgbClr val="38761D"/>
                </a:solidFill>
                <a:latin typeface="Arial"/>
                <a:ea typeface="Arial"/>
                <a:cs typeface="Arial"/>
                <a:sym typeface="Arial"/>
              </a:rPr>
              <a:t>#Mapped ACC, ACC3 and RLUs in different color code in a folium map</a:t>
            </a:r>
            <a:endParaRPr sz="1483">
              <a:solidFill>
                <a:srgbClr val="38761D"/>
              </a:solidFill>
              <a:latin typeface="Arial"/>
              <a:ea typeface="Arial"/>
              <a:cs typeface="Arial"/>
              <a:sym typeface="Arial"/>
            </a:endParaRPr>
          </a:p>
          <a:p>
            <a:pPr indent="0" lvl="0" marL="457200" rtl="0" algn="l">
              <a:lnSpc>
                <a:spcPct val="150000"/>
              </a:lnSpc>
              <a:spcBef>
                <a:spcPts val="0"/>
              </a:spcBef>
              <a:spcAft>
                <a:spcPts val="0"/>
              </a:spcAft>
              <a:buNone/>
            </a:pPr>
            <a:r>
              <a:t/>
            </a:r>
            <a:endParaRPr sz="1483">
              <a:solidFill>
                <a:srgbClr val="38761D"/>
              </a:solidFill>
              <a:latin typeface="Arial"/>
              <a:ea typeface="Arial"/>
              <a:cs typeface="Arial"/>
              <a:sym typeface="Arial"/>
            </a:endParaRPr>
          </a:p>
        </p:txBody>
      </p:sp>
      <p:pic>
        <p:nvPicPr>
          <p:cNvPr id="144" name="Google Shape;144;p24"/>
          <p:cNvPicPr preferRelativeResize="0"/>
          <p:nvPr/>
        </p:nvPicPr>
        <p:blipFill rotWithShape="1">
          <a:blip r:embed="rId3">
            <a:alphaModFix/>
          </a:blip>
          <a:srcRect b="3247" l="10235" r="19946" t="18870"/>
          <a:stretch/>
        </p:blipFill>
        <p:spPr>
          <a:xfrm>
            <a:off x="788288" y="1557850"/>
            <a:ext cx="4464425" cy="3112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50" name="Google Shape;15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900">
              <a:solidFill>
                <a:srgbClr val="000000"/>
              </a:solidFill>
              <a:latin typeface="Oswald"/>
              <a:ea typeface="Oswald"/>
              <a:cs typeface="Oswald"/>
              <a:sym typeface="Oswald"/>
            </a:endParaRPr>
          </a:p>
          <a:p>
            <a:pPr indent="0" lvl="0" marL="0" rtl="0" algn="l">
              <a:spcBef>
                <a:spcPts val="0"/>
              </a:spcBef>
              <a:spcAft>
                <a:spcPts val="1200"/>
              </a:spcAft>
              <a:buNone/>
            </a:pPr>
            <a:r>
              <a:t/>
            </a:r>
            <a:endParaRPr/>
          </a:p>
        </p:txBody>
      </p:sp>
      <p:sp>
        <p:nvSpPr>
          <p:cNvPr id="151" name="Google Shape;151;p25"/>
          <p:cNvSpPr txBox="1"/>
          <p:nvPr>
            <p:ph idx="1" type="body"/>
          </p:nvPr>
        </p:nvSpPr>
        <p:spPr>
          <a:xfrm>
            <a:off x="311700" y="1228675"/>
            <a:ext cx="8520600" cy="3416400"/>
          </a:xfrm>
          <a:prstGeom prst="rect">
            <a:avLst/>
          </a:prstGeom>
        </p:spPr>
        <p:txBody>
          <a:bodyPr anchorCtr="0" anchor="t" bIns="91425" lIns="91425" spcFirstLastPara="1" rIns="91425" wrap="square" tIns="91425">
            <a:normAutofit/>
          </a:bodyPr>
          <a:lstStyle/>
          <a:p>
            <a:pPr indent="457200" lvl="0" marL="0" rtl="0" algn="l">
              <a:lnSpc>
                <a:spcPct val="150000"/>
              </a:lnSpc>
              <a:spcBef>
                <a:spcPts val="0"/>
              </a:spcBef>
              <a:spcAft>
                <a:spcPts val="0"/>
              </a:spcAft>
              <a:buNone/>
            </a:pPr>
            <a:r>
              <a:rPr lang="en" sz="1483">
                <a:solidFill>
                  <a:srgbClr val="38761D"/>
                </a:solidFill>
                <a:latin typeface="Arial"/>
                <a:ea typeface="Arial"/>
                <a:cs typeface="Arial"/>
                <a:sym typeface="Arial"/>
              </a:rPr>
              <a:t>#Mapped Metro stations in MoCo and a 1 km buffer around them</a:t>
            </a:r>
            <a:endParaRPr sz="1483">
              <a:solidFill>
                <a:srgbClr val="38761D"/>
              </a:solidFill>
              <a:latin typeface="Arial"/>
              <a:ea typeface="Arial"/>
              <a:cs typeface="Arial"/>
              <a:sym typeface="Arial"/>
            </a:endParaRPr>
          </a:p>
          <a:p>
            <a:pPr indent="0" lvl="0" marL="457200" rtl="0" algn="l">
              <a:lnSpc>
                <a:spcPct val="150000"/>
              </a:lnSpc>
              <a:spcBef>
                <a:spcPts val="0"/>
              </a:spcBef>
              <a:spcAft>
                <a:spcPts val="0"/>
              </a:spcAft>
              <a:buNone/>
            </a:pPr>
            <a:r>
              <a:t/>
            </a:r>
            <a:endParaRPr sz="1483">
              <a:solidFill>
                <a:srgbClr val="38761D"/>
              </a:solidFill>
              <a:latin typeface="Arial"/>
              <a:ea typeface="Arial"/>
              <a:cs typeface="Arial"/>
              <a:sym typeface="Arial"/>
            </a:endParaRPr>
          </a:p>
        </p:txBody>
      </p:sp>
      <p:pic>
        <p:nvPicPr>
          <p:cNvPr id="152" name="Google Shape;152;p25"/>
          <p:cNvPicPr preferRelativeResize="0"/>
          <p:nvPr/>
        </p:nvPicPr>
        <p:blipFill rotWithShape="1">
          <a:blip r:embed="rId3">
            <a:alphaModFix/>
          </a:blip>
          <a:srcRect b="0" l="14905" r="3687" t="0"/>
          <a:stretch/>
        </p:blipFill>
        <p:spPr>
          <a:xfrm>
            <a:off x="785550" y="1692525"/>
            <a:ext cx="4605399" cy="3191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158" name="Google Shape;15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900">
              <a:solidFill>
                <a:srgbClr val="000000"/>
              </a:solidFill>
              <a:latin typeface="Oswald"/>
              <a:ea typeface="Oswald"/>
              <a:cs typeface="Oswald"/>
              <a:sym typeface="Oswald"/>
            </a:endParaRPr>
          </a:p>
          <a:p>
            <a:pPr indent="0" lvl="0" marL="0" rtl="0" algn="l">
              <a:spcBef>
                <a:spcPts val="0"/>
              </a:spcBef>
              <a:spcAft>
                <a:spcPts val="1200"/>
              </a:spcAft>
              <a:buNone/>
            </a:pPr>
            <a:r>
              <a:t/>
            </a:r>
            <a:endParaRPr/>
          </a:p>
        </p:txBody>
      </p:sp>
      <p:sp>
        <p:nvSpPr>
          <p:cNvPr id="159" name="Google Shape;159;p26"/>
          <p:cNvSpPr txBox="1"/>
          <p:nvPr>
            <p:ph idx="1" type="body"/>
          </p:nvPr>
        </p:nvSpPr>
        <p:spPr>
          <a:xfrm>
            <a:off x="311700" y="1228675"/>
            <a:ext cx="4260300" cy="3416400"/>
          </a:xfrm>
          <a:prstGeom prst="rect">
            <a:avLst/>
          </a:prstGeom>
        </p:spPr>
        <p:txBody>
          <a:bodyPr anchorCtr="0" anchor="t" bIns="91425" lIns="91425" spcFirstLastPara="1" rIns="91425" wrap="square" tIns="91425">
            <a:normAutofit/>
          </a:bodyPr>
          <a:lstStyle/>
          <a:p>
            <a:pPr indent="0" lvl="0" marL="457200" rtl="0" algn="l">
              <a:lnSpc>
                <a:spcPct val="150000"/>
              </a:lnSpc>
              <a:spcBef>
                <a:spcPts val="0"/>
              </a:spcBef>
              <a:spcAft>
                <a:spcPts val="0"/>
              </a:spcAft>
              <a:buNone/>
            </a:pPr>
            <a:r>
              <a:rPr lang="en" sz="1483">
                <a:solidFill>
                  <a:srgbClr val="38761D"/>
                </a:solidFill>
                <a:latin typeface="Arial"/>
                <a:ea typeface="Arial"/>
                <a:cs typeface="Arial"/>
                <a:sym typeface="Arial"/>
              </a:rPr>
              <a:t>#Mapped intersections of ADUs within 1 km of these metro stations</a:t>
            </a:r>
            <a:endParaRPr sz="1483">
              <a:solidFill>
                <a:srgbClr val="38761D"/>
              </a:solidFill>
              <a:latin typeface="Arial"/>
              <a:ea typeface="Arial"/>
              <a:cs typeface="Arial"/>
              <a:sym typeface="Arial"/>
            </a:endParaRPr>
          </a:p>
          <a:p>
            <a:pPr indent="0" lvl="0" marL="457200" rtl="0" algn="l">
              <a:lnSpc>
                <a:spcPct val="150000"/>
              </a:lnSpc>
              <a:spcBef>
                <a:spcPts val="0"/>
              </a:spcBef>
              <a:spcAft>
                <a:spcPts val="0"/>
              </a:spcAft>
              <a:buNone/>
            </a:pPr>
            <a:r>
              <a:t/>
            </a:r>
            <a:endParaRPr sz="1483">
              <a:solidFill>
                <a:srgbClr val="38761D"/>
              </a:solidFill>
              <a:latin typeface="Arial"/>
              <a:ea typeface="Arial"/>
              <a:cs typeface="Arial"/>
              <a:sym typeface="Arial"/>
            </a:endParaRPr>
          </a:p>
          <a:p>
            <a:pPr indent="0" lvl="0" marL="457200" rtl="0" algn="l">
              <a:lnSpc>
                <a:spcPct val="150000"/>
              </a:lnSpc>
              <a:spcBef>
                <a:spcPts val="0"/>
              </a:spcBef>
              <a:spcAft>
                <a:spcPts val="0"/>
              </a:spcAft>
              <a:buNone/>
            </a:pPr>
            <a:r>
              <a:rPr lang="en" sz="1483">
                <a:solidFill>
                  <a:srgbClr val="38761D"/>
                </a:solidFill>
                <a:latin typeface="Arial"/>
                <a:ea typeface="Arial"/>
                <a:cs typeface="Arial"/>
                <a:sym typeface="Arial"/>
              </a:rPr>
              <a:t>#Calculated the number of ACC, ACC3, RLU in this 1km buffer from metro stations</a:t>
            </a:r>
            <a:endParaRPr sz="1483">
              <a:solidFill>
                <a:srgbClr val="38761D"/>
              </a:solidFill>
              <a:latin typeface="Arial"/>
              <a:ea typeface="Arial"/>
              <a:cs typeface="Arial"/>
              <a:sym typeface="Arial"/>
            </a:endParaRPr>
          </a:p>
        </p:txBody>
      </p:sp>
      <p:pic>
        <p:nvPicPr>
          <p:cNvPr id="160" name="Google Shape;160;p26"/>
          <p:cNvPicPr preferRelativeResize="0"/>
          <p:nvPr/>
        </p:nvPicPr>
        <p:blipFill>
          <a:blip r:embed="rId3">
            <a:alphaModFix/>
          </a:blip>
          <a:stretch>
            <a:fillRect/>
          </a:stretch>
        </p:blipFill>
        <p:spPr>
          <a:xfrm>
            <a:off x="4987825" y="589175"/>
            <a:ext cx="3612539" cy="39797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66" name="Google Shape;166;p27"/>
          <p:cNvPicPr preferRelativeResize="0"/>
          <p:nvPr/>
        </p:nvPicPr>
        <p:blipFill>
          <a:blip r:embed="rId3">
            <a:alphaModFix/>
          </a:blip>
          <a:stretch>
            <a:fillRect/>
          </a:stretch>
        </p:blipFill>
        <p:spPr>
          <a:xfrm>
            <a:off x="2611825" y="934650"/>
            <a:ext cx="4976973" cy="3394927"/>
          </a:xfrm>
          <a:prstGeom prst="rect">
            <a:avLst/>
          </a:prstGeom>
          <a:noFill/>
          <a:ln>
            <a:noFill/>
          </a:ln>
        </p:spPr>
      </p:pic>
      <p:sp>
        <p:nvSpPr>
          <p:cNvPr id="167" name="Google Shape;167;p27"/>
          <p:cNvSpPr txBox="1"/>
          <p:nvPr/>
        </p:nvSpPr>
        <p:spPr>
          <a:xfrm>
            <a:off x="6798650" y="3521225"/>
            <a:ext cx="534600" cy="556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700">
                <a:solidFill>
                  <a:schemeClr val="dk2"/>
                </a:solidFill>
                <a:latin typeface="Lato"/>
                <a:ea typeface="Lato"/>
                <a:cs typeface="Lato"/>
                <a:sym typeface="Lato"/>
              </a:rPr>
              <a:t>       ACC</a:t>
            </a:r>
            <a:endParaRPr sz="700">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sz="700">
                <a:solidFill>
                  <a:schemeClr val="dk2"/>
                </a:solidFill>
                <a:latin typeface="Lato"/>
                <a:ea typeface="Lato"/>
                <a:cs typeface="Lato"/>
                <a:sym typeface="Lato"/>
              </a:rPr>
              <a:t>       ACC3</a:t>
            </a:r>
            <a:endParaRPr sz="700">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sz="700">
                <a:solidFill>
                  <a:schemeClr val="dk2"/>
                </a:solidFill>
                <a:latin typeface="Lato"/>
                <a:ea typeface="Lato"/>
                <a:cs typeface="Lato"/>
                <a:sym typeface="Lato"/>
              </a:rPr>
              <a:t>        RLU</a:t>
            </a:r>
            <a:endParaRPr sz="700">
              <a:solidFill>
                <a:schemeClr val="dk2"/>
              </a:solidFill>
              <a:latin typeface="Lato"/>
              <a:ea typeface="Lato"/>
              <a:cs typeface="Lato"/>
              <a:sym typeface="Lato"/>
            </a:endParaRPr>
          </a:p>
        </p:txBody>
      </p:sp>
      <p:sp>
        <p:nvSpPr>
          <p:cNvPr id="168" name="Google Shape;168;p27"/>
          <p:cNvSpPr/>
          <p:nvPr/>
        </p:nvSpPr>
        <p:spPr>
          <a:xfrm>
            <a:off x="6840075" y="3756950"/>
            <a:ext cx="104400" cy="969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69" name="Google Shape;169;p27"/>
          <p:cNvSpPr/>
          <p:nvPr/>
        </p:nvSpPr>
        <p:spPr>
          <a:xfrm>
            <a:off x="6840075" y="3595025"/>
            <a:ext cx="104400" cy="969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70" name="Google Shape;170;p27"/>
          <p:cNvSpPr/>
          <p:nvPr/>
        </p:nvSpPr>
        <p:spPr>
          <a:xfrm>
            <a:off x="6840075" y="3902075"/>
            <a:ext cx="104400" cy="969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76" name="Google Shape;176;p28"/>
          <p:cNvSpPr/>
          <p:nvPr/>
        </p:nvSpPr>
        <p:spPr>
          <a:xfrm>
            <a:off x="6275750" y="937125"/>
            <a:ext cx="1605300" cy="31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77" name="Google Shape;177;p28"/>
          <p:cNvPicPr preferRelativeResize="0"/>
          <p:nvPr/>
        </p:nvPicPr>
        <p:blipFill>
          <a:blip r:embed="rId3">
            <a:alphaModFix/>
          </a:blip>
          <a:stretch>
            <a:fillRect/>
          </a:stretch>
        </p:blipFill>
        <p:spPr>
          <a:xfrm>
            <a:off x="1418988" y="1075275"/>
            <a:ext cx="6306015" cy="35865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183" name="Google Shape;183;p29"/>
          <p:cNvPicPr preferRelativeResize="0"/>
          <p:nvPr/>
        </p:nvPicPr>
        <p:blipFill>
          <a:blip r:embed="rId3">
            <a:alphaModFix/>
          </a:blip>
          <a:stretch>
            <a:fillRect/>
          </a:stretch>
        </p:blipFill>
        <p:spPr>
          <a:xfrm>
            <a:off x="1857475" y="1017450"/>
            <a:ext cx="5706231" cy="3821251"/>
          </a:xfrm>
          <a:prstGeom prst="rect">
            <a:avLst/>
          </a:prstGeom>
          <a:noFill/>
          <a:ln>
            <a:noFill/>
          </a:ln>
        </p:spPr>
      </p:pic>
      <p:sp>
        <p:nvSpPr>
          <p:cNvPr id="184" name="Google Shape;184;p29"/>
          <p:cNvSpPr txBox="1"/>
          <p:nvPr/>
        </p:nvSpPr>
        <p:spPr>
          <a:xfrm>
            <a:off x="529175" y="1081850"/>
            <a:ext cx="1011300" cy="107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Lato"/>
                <a:ea typeface="Lato"/>
                <a:cs typeface="Lato"/>
                <a:sym typeface="Lato"/>
              </a:rPr>
              <a:t>Takoma</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Park</a:t>
            </a:r>
            <a:endParaRPr sz="1800">
              <a:solidFill>
                <a:schemeClr val="dk2"/>
              </a:solidFill>
              <a:latin typeface="Lato"/>
              <a:ea typeface="Lato"/>
              <a:cs typeface="Lato"/>
              <a:sym typeface="Lato"/>
            </a:endParaRPr>
          </a:p>
          <a:p>
            <a:pPr indent="0" lvl="0" marL="0" rtl="0" algn="l">
              <a:spcBef>
                <a:spcPts val="0"/>
              </a:spcBef>
              <a:spcAft>
                <a:spcPts val="0"/>
              </a:spcAft>
              <a:buNone/>
            </a:pPr>
            <a:r>
              <a:rPr lang="en" sz="1800">
                <a:solidFill>
                  <a:schemeClr val="dk2"/>
                </a:solidFill>
                <a:latin typeface="Lato"/>
                <a:ea typeface="Lato"/>
                <a:cs typeface="Lato"/>
                <a:sym typeface="Lato"/>
              </a:rPr>
              <a:t>Station</a:t>
            </a:r>
            <a:endParaRPr sz="1800">
              <a:solidFill>
                <a:schemeClr val="dk2"/>
              </a:solidFill>
              <a:latin typeface="Lato"/>
              <a:ea typeface="Lato"/>
              <a:cs typeface="Lato"/>
              <a:sym typeface="Lato"/>
            </a:endParaRPr>
          </a:p>
        </p:txBody>
      </p:sp>
      <p:sp>
        <p:nvSpPr>
          <p:cNvPr id="185" name="Google Shape;185;p29"/>
          <p:cNvSpPr/>
          <p:nvPr/>
        </p:nvSpPr>
        <p:spPr>
          <a:xfrm>
            <a:off x="663050" y="2695850"/>
            <a:ext cx="170700" cy="1797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6" name="Google Shape;186;p29"/>
          <p:cNvSpPr txBox="1"/>
          <p:nvPr/>
        </p:nvSpPr>
        <p:spPr>
          <a:xfrm>
            <a:off x="878525" y="2101000"/>
            <a:ext cx="575100" cy="907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chemeClr val="dk2"/>
                </a:solidFill>
                <a:latin typeface="Lato"/>
                <a:ea typeface="Lato"/>
                <a:cs typeface="Lato"/>
                <a:sym typeface="Lato"/>
              </a:rPr>
              <a:t>ACC</a:t>
            </a:r>
            <a:endParaRPr sz="1100">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sz="1100">
                <a:solidFill>
                  <a:schemeClr val="dk2"/>
                </a:solidFill>
                <a:latin typeface="Lato"/>
                <a:ea typeface="Lato"/>
                <a:cs typeface="Lato"/>
                <a:sym typeface="Lato"/>
              </a:rPr>
              <a:t>ACC3</a:t>
            </a:r>
            <a:endParaRPr sz="1100">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sz="1100">
                <a:solidFill>
                  <a:schemeClr val="dk2"/>
                </a:solidFill>
                <a:latin typeface="Lato"/>
                <a:ea typeface="Lato"/>
                <a:cs typeface="Lato"/>
                <a:sym typeface="Lato"/>
              </a:rPr>
              <a:t>RLU</a:t>
            </a:r>
            <a:endParaRPr sz="1100">
              <a:solidFill>
                <a:schemeClr val="dk2"/>
              </a:solidFill>
              <a:latin typeface="Lato"/>
              <a:ea typeface="Lato"/>
              <a:cs typeface="Lato"/>
              <a:sym typeface="Lato"/>
            </a:endParaRPr>
          </a:p>
        </p:txBody>
      </p:sp>
      <p:sp>
        <p:nvSpPr>
          <p:cNvPr id="187" name="Google Shape;187;p29"/>
          <p:cNvSpPr/>
          <p:nvPr/>
        </p:nvSpPr>
        <p:spPr>
          <a:xfrm>
            <a:off x="663050" y="2428000"/>
            <a:ext cx="170700" cy="1797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88" name="Google Shape;188;p29"/>
          <p:cNvSpPr/>
          <p:nvPr/>
        </p:nvSpPr>
        <p:spPr>
          <a:xfrm>
            <a:off x="663050" y="2185900"/>
            <a:ext cx="170700" cy="179700"/>
          </a:xfrm>
          <a:prstGeom prst="ellipse">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 and Limitations</a:t>
            </a:r>
            <a:endParaRPr/>
          </a:p>
        </p:txBody>
      </p:sp>
      <p:sp>
        <p:nvSpPr>
          <p:cNvPr id="194" name="Google Shape;194;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1200"/>
              </a:spcBef>
              <a:spcAft>
                <a:spcPts val="0"/>
              </a:spcAft>
              <a:buNone/>
            </a:pPr>
            <a:r>
              <a:t/>
            </a:r>
            <a:endParaRPr/>
          </a:p>
          <a:p>
            <a:pPr indent="0" lvl="0" marL="0" rtl="0" algn="l">
              <a:spcBef>
                <a:spcPts val="1200"/>
              </a:spcBef>
              <a:spcAft>
                <a:spcPts val="0"/>
              </a:spcAft>
              <a:buNone/>
            </a:pPr>
            <a:r>
              <a:rPr lang="en"/>
              <a:t>The ADUs distribution patterns on the map do not reveal any correlation between metro stops locations and ADUs development in Montgomery County. But existence of ADUs around Metro’s suggest potential for proliferation of ADUs as middle housing.</a:t>
            </a:r>
            <a:endParaRPr/>
          </a:p>
          <a:p>
            <a:pPr indent="0" lvl="0" marL="0" rtl="0" algn="l">
              <a:spcBef>
                <a:spcPts val="1200"/>
              </a:spcBef>
              <a:spcAft>
                <a:spcPts val="0"/>
              </a:spcAft>
              <a:buNone/>
            </a:pPr>
            <a:r>
              <a:rPr lang="en"/>
              <a:t>Most ongoing Applications are for RLUs. If RLUs are licensed as ADUs, this type of housing will roughly double.</a:t>
            </a:r>
            <a:endParaRPr/>
          </a:p>
          <a:p>
            <a:pPr indent="0" lvl="0" marL="0" rtl="0" algn="l">
              <a:spcBef>
                <a:spcPts val="1200"/>
              </a:spcBef>
              <a:spcAft>
                <a:spcPts val="1200"/>
              </a:spcAft>
              <a:buNone/>
            </a:pPr>
            <a:r>
              <a:rPr b="1" i="1" lang="en">
                <a:solidFill>
                  <a:schemeClr val="accent5"/>
                </a:solidFill>
              </a:rPr>
              <a:t>M</a:t>
            </a:r>
            <a:r>
              <a:rPr b="1" lang="en">
                <a:solidFill>
                  <a:schemeClr val="accent5"/>
                </a:solidFill>
              </a:rPr>
              <a:t>ore </a:t>
            </a:r>
            <a:r>
              <a:rPr b="1" i="1" lang="en">
                <a:solidFill>
                  <a:schemeClr val="accent5"/>
                </a:solidFill>
              </a:rPr>
              <a:t>qualitative and quantitative research</a:t>
            </a:r>
            <a:r>
              <a:rPr lang="en">
                <a:solidFill>
                  <a:schemeClr val="accent5"/>
                </a:solidFill>
              </a:rPr>
              <a:t> need to be done on parking requirements, impact fees, zoning requirements, restrictive covenants and the socio-economic aspects of Montgomery county to be able to define what has a strong correlation with ADUs development.</a:t>
            </a: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ADU?</a:t>
            </a:r>
            <a:endParaRPr/>
          </a:p>
        </p:txBody>
      </p:sp>
      <p:pic>
        <p:nvPicPr>
          <p:cNvPr id="66" name="Google Shape;66;p14"/>
          <p:cNvPicPr preferRelativeResize="0"/>
          <p:nvPr/>
        </p:nvPicPr>
        <p:blipFill rotWithShape="1">
          <a:blip r:embed="rId3">
            <a:alphaModFix/>
          </a:blip>
          <a:srcRect b="0" l="0" r="0" t="16001"/>
          <a:stretch/>
        </p:blipFill>
        <p:spPr>
          <a:xfrm>
            <a:off x="2197300" y="1499675"/>
            <a:ext cx="4495451" cy="2872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an ADU?</a:t>
            </a:r>
            <a:endParaRPr/>
          </a:p>
        </p:txBody>
      </p:sp>
      <p:pic>
        <p:nvPicPr>
          <p:cNvPr id="72" name="Google Shape;72;p15"/>
          <p:cNvPicPr preferRelativeResize="0"/>
          <p:nvPr/>
        </p:nvPicPr>
        <p:blipFill rotWithShape="1">
          <a:blip r:embed="rId3">
            <a:alphaModFix/>
          </a:blip>
          <a:srcRect b="15121" l="26105" r="9227" t="15288"/>
          <a:stretch/>
        </p:blipFill>
        <p:spPr>
          <a:xfrm>
            <a:off x="520125" y="1242138"/>
            <a:ext cx="3953851" cy="2659225"/>
          </a:xfrm>
          <a:prstGeom prst="rect">
            <a:avLst/>
          </a:prstGeom>
          <a:noFill/>
          <a:ln>
            <a:noFill/>
          </a:ln>
        </p:spPr>
      </p:pic>
      <p:sp>
        <p:nvSpPr>
          <p:cNvPr id="73" name="Google Shape;73;p15"/>
          <p:cNvSpPr txBox="1"/>
          <p:nvPr/>
        </p:nvSpPr>
        <p:spPr>
          <a:xfrm>
            <a:off x="3367125" y="3823600"/>
            <a:ext cx="1119600" cy="249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1200"/>
              </a:spcBef>
              <a:spcAft>
                <a:spcPts val="1200"/>
              </a:spcAft>
              <a:buNone/>
            </a:pPr>
            <a:r>
              <a:rPr i="1" lang="en" sz="1300">
                <a:solidFill>
                  <a:schemeClr val="dk2"/>
                </a:solidFill>
                <a:latin typeface="Lato"/>
                <a:ea typeface="Lato"/>
                <a:cs typeface="Lato"/>
                <a:sym typeface="Lato"/>
              </a:rPr>
              <a:t>Seattle         </a:t>
            </a:r>
            <a:r>
              <a:rPr i="1" lang="en" sz="600">
                <a:solidFill>
                  <a:schemeClr val="dk2"/>
                </a:solidFill>
                <a:latin typeface="Lato"/>
                <a:ea typeface="Lato"/>
                <a:cs typeface="Lato"/>
                <a:sym typeface="Lato"/>
              </a:rPr>
              <a:t>Image : Seattle ADU Report </a:t>
            </a:r>
            <a:endParaRPr i="1" sz="100">
              <a:solidFill>
                <a:schemeClr val="dk2"/>
              </a:solidFill>
              <a:latin typeface="Lato"/>
              <a:ea typeface="Lato"/>
              <a:cs typeface="Lato"/>
              <a:sym typeface="Lato"/>
            </a:endParaRPr>
          </a:p>
        </p:txBody>
      </p:sp>
      <p:pic>
        <p:nvPicPr>
          <p:cNvPr id="74" name="Google Shape;74;p15"/>
          <p:cNvPicPr preferRelativeResize="0"/>
          <p:nvPr/>
        </p:nvPicPr>
        <p:blipFill>
          <a:blip r:embed="rId4">
            <a:alphaModFix/>
          </a:blip>
          <a:stretch>
            <a:fillRect/>
          </a:stretch>
        </p:blipFill>
        <p:spPr>
          <a:xfrm>
            <a:off x="4544276" y="2219550"/>
            <a:ext cx="4212824" cy="2340457"/>
          </a:xfrm>
          <a:prstGeom prst="rect">
            <a:avLst/>
          </a:prstGeom>
          <a:noFill/>
          <a:ln>
            <a:noFill/>
          </a:ln>
        </p:spPr>
      </p:pic>
      <p:sp>
        <p:nvSpPr>
          <p:cNvPr id="75" name="Google Shape;75;p15"/>
          <p:cNvSpPr txBox="1"/>
          <p:nvPr/>
        </p:nvSpPr>
        <p:spPr>
          <a:xfrm>
            <a:off x="4510125" y="4509400"/>
            <a:ext cx="1119600" cy="24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i="1" lang="en" sz="1300">
                <a:solidFill>
                  <a:schemeClr val="dk2"/>
                </a:solidFill>
                <a:latin typeface="Lato"/>
                <a:ea typeface="Lato"/>
                <a:cs typeface="Lato"/>
                <a:sym typeface="Lato"/>
              </a:rPr>
              <a:t>California   </a:t>
            </a:r>
            <a:r>
              <a:rPr i="1" lang="en" sz="600">
                <a:solidFill>
                  <a:schemeClr val="dk2"/>
                </a:solidFill>
                <a:latin typeface="Lato"/>
                <a:ea typeface="Lato"/>
                <a:cs typeface="Lato"/>
                <a:sym typeface="Lato"/>
              </a:rPr>
              <a:t>Image : S3DA</a:t>
            </a:r>
            <a:endParaRPr i="1" sz="1300">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Brief background</a:t>
            </a:r>
            <a:endParaRPr/>
          </a:p>
        </p:txBody>
      </p:sp>
      <p:sp>
        <p:nvSpPr>
          <p:cNvPr id="81" name="Google Shape;81;p16"/>
          <p:cNvSpPr txBox="1"/>
          <p:nvPr>
            <p:ph idx="1" type="body"/>
          </p:nvPr>
        </p:nvSpPr>
        <p:spPr>
          <a:xfrm>
            <a:off x="558825" y="1068150"/>
            <a:ext cx="8101200" cy="761100"/>
          </a:xfrm>
          <a:prstGeom prst="rect">
            <a:avLst/>
          </a:prstGeom>
        </p:spPr>
        <p:txBody>
          <a:bodyPr anchorCtr="0" anchor="t" bIns="91425" lIns="91425" spcFirstLastPara="1" rIns="91425" wrap="square" tIns="91425">
            <a:normAutofit fontScale="25000" lnSpcReduction="20000"/>
          </a:bodyPr>
          <a:lstStyle/>
          <a:p>
            <a:pPr indent="0" lvl="0" marL="0" rtl="0" algn="l">
              <a:spcBef>
                <a:spcPts val="1200"/>
              </a:spcBef>
              <a:spcAft>
                <a:spcPts val="0"/>
              </a:spcAft>
              <a:buNone/>
            </a:pPr>
            <a:r>
              <a:rPr lang="en" sz="10000"/>
              <a:t>In Montg</a:t>
            </a:r>
            <a:r>
              <a:rPr lang="en" sz="10000"/>
              <a:t>omery Co</a:t>
            </a:r>
            <a:r>
              <a:rPr lang="en" sz="10000"/>
              <a:t>unty, homeowners can built an ADU in </a:t>
            </a:r>
            <a:r>
              <a:rPr lang="en" sz="10000"/>
              <a:t>R-60, R-90, R-200 residential zoning to rent it.</a:t>
            </a:r>
            <a:endParaRPr sz="10000"/>
          </a:p>
          <a:p>
            <a:pPr indent="0" lvl="0" marL="457200" rtl="0" algn="l">
              <a:spcBef>
                <a:spcPts val="1200"/>
              </a:spcBef>
              <a:spcAft>
                <a:spcPts val="0"/>
              </a:spcAft>
              <a:buNone/>
            </a:pPr>
            <a:r>
              <a:t/>
            </a:r>
            <a:endParaRPr sz="2700"/>
          </a:p>
          <a:p>
            <a:pPr indent="0" lvl="0" marL="457200" rtl="0" algn="l">
              <a:spcBef>
                <a:spcPts val="1200"/>
              </a:spcBef>
              <a:spcAft>
                <a:spcPts val="0"/>
              </a:spcAft>
              <a:buNone/>
            </a:pPr>
            <a:r>
              <a:t/>
            </a:r>
            <a:endParaRPr sz="2700"/>
          </a:p>
          <a:p>
            <a:pPr indent="0" lvl="0" marL="0" rtl="0" algn="l">
              <a:spcBef>
                <a:spcPts val="1200"/>
              </a:spcBef>
              <a:spcAft>
                <a:spcPts val="1200"/>
              </a:spcAft>
              <a:buNone/>
            </a:pPr>
            <a:r>
              <a:t/>
            </a:r>
            <a:endParaRPr/>
          </a:p>
        </p:txBody>
      </p:sp>
      <p:pic>
        <p:nvPicPr>
          <p:cNvPr id="82" name="Google Shape;82;p16"/>
          <p:cNvPicPr preferRelativeResize="0"/>
          <p:nvPr/>
        </p:nvPicPr>
        <p:blipFill rotWithShape="1">
          <a:blip r:embed="rId3">
            <a:alphaModFix/>
          </a:blip>
          <a:srcRect b="41524" l="4625" r="66574" t="6400"/>
          <a:stretch/>
        </p:blipFill>
        <p:spPr>
          <a:xfrm>
            <a:off x="558825" y="2071350"/>
            <a:ext cx="1863521" cy="2604451"/>
          </a:xfrm>
          <a:prstGeom prst="rect">
            <a:avLst/>
          </a:prstGeom>
          <a:noFill/>
          <a:ln>
            <a:noFill/>
          </a:ln>
        </p:spPr>
      </p:pic>
      <p:pic>
        <p:nvPicPr>
          <p:cNvPr id="83" name="Google Shape;83;p16"/>
          <p:cNvPicPr preferRelativeResize="0"/>
          <p:nvPr/>
        </p:nvPicPr>
        <p:blipFill rotWithShape="1">
          <a:blip r:embed="rId4">
            <a:alphaModFix/>
          </a:blip>
          <a:srcRect b="41743" l="4821" r="66599" t="6573"/>
          <a:stretch/>
        </p:blipFill>
        <p:spPr>
          <a:xfrm>
            <a:off x="3414575" y="2092463"/>
            <a:ext cx="1833124" cy="2562224"/>
          </a:xfrm>
          <a:prstGeom prst="rect">
            <a:avLst/>
          </a:prstGeom>
          <a:noFill/>
          <a:ln>
            <a:noFill/>
          </a:ln>
        </p:spPr>
      </p:pic>
      <p:pic>
        <p:nvPicPr>
          <p:cNvPr id="84" name="Google Shape;84;p16"/>
          <p:cNvPicPr preferRelativeResize="0"/>
          <p:nvPr/>
        </p:nvPicPr>
        <p:blipFill rotWithShape="1">
          <a:blip r:embed="rId5">
            <a:alphaModFix/>
          </a:blip>
          <a:srcRect b="41559" l="4749" r="66342" t="6321"/>
          <a:stretch/>
        </p:blipFill>
        <p:spPr>
          <a:xfrm>
            <a:off x="6239925" y="2053850"/>
            <a:ext cx="1894476" cy="2639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However …</a:t>
            </a:r>
            <a:endParaRPr/>
          </a:p>
        </p:txBody>
      </p:sp>
      <p:sp>
        <p:nvSpPr>
          <p:cNvPr id="90" name="Google Shape;90;p17"/>
          <p:cNvSpPr txBox="1"/>
          <p:nvPr>
            <p:ph idx="1" type="body"/>
          </p:nvPr>
        </p:nvSpPr>
        <p:spPr>
          <a:xfrm>
            <a:off x="311700" y="1155750"/>
            <a:ext cx="8520600" cy="3413100"/>
          </a:xfrm>
          <a:prstGeom prst="rect">
            <a:avLst/>
          </a:prstGeom>
        </p:spPr>
        <p:txBody>
          <a:bodyPr anchorCtr="0" anchor="t" bIns="91425" lIns="91425" spcFirstLastPara="1" rIns="91425" wrap="square" tIns="91425">
            <a:normAutofit/>
          </a:bodyPr>
          <a:lstStyle/>
          <a:p>
            <a:pPr indent="0" lvl="0" marL="457200" rtl="0" algn="l">
              <a:spcBef>
                <a:spcPts val="1200"/>
              </a:spcBef>
              <a:spcAft>
                <a:spcPts val="1200"/>
              </a:spcAft>
              <a:buNone/>
            </a:pPr>
            <a:r>
              <a:rPr lang="en" sz="2915"/>
              <a:t>The county requires more off-street parking for ADUs if they are located more than 1 mile away from a metro station.</a:t>
            </a:r>
            <a:endParaRPr sz="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Definitions</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0" lvl="0" marL="0" rtl="0" algn="l">
              <a:lnSpc>
                <a:spcPct val="100000"/>
              </a:lnSpc>
              <a:spcBef>
                <a:spcPts val="0"/>
              </a:spcBef>
              <a:spcAft>
                <a:spcPts val="0"/>
              </a:spcAft>
              <a:buNone/>
            </a:pPr>
            <a:r>
              <a:rPr lang="en" sz="2700"/>
              <a:t> In Montgomery County, there are 3 types of Accessory Unit Licenses:</a:t>
            </a:r>
            <a:endParaRPr sz="2700"/>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rPr b="1" lang="en" sz="2700"/>
              <a:t>ACC</a:t>
            </a:r>
            <a:r>
              <a:rPr lang="en" sz="2700"/>
              <a:t> - ADUs approved prior to May 20, 2013 under Special Exception or Conditional Use standards Approved, License issued</a:t>
            </a:r>
            <a:endParaRPr sz="2700"/>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rPr b="1" lang="en" sz="2700"/>
              <a:t>ACC3 </a:t>
            </a:r>
            <a:r>
              <a:rPr lang="en" sz="2700"/>
              <a:t>- ADUs (Class 3 License) approved since May 20, 2013 that meet Limited Use standards </a:t>
            </a:r>
            <a:endParaRPr sz="2700"/>
          </a:p>
          <a:p>
            <a:pPr indent="0" lvl="0" marL="0" rtl="0" algn="l">
              <a:lnSpc>
                <a:spcPct val="100000"/>
              </a:lnSpc>
              <a:spcBef>
                <a:spcPts val="0"/>
              </a:spcBef>
              <a:spcAft>
                <a:spcPts val="0"/>
              </a:spcAft>
              <a:buNone/>
            </a:pPr>
            <a:r>
              <a:t/>
            </a:r>
            <a:endParaRPr sz="2700"/>
          </a:p>
          <a:p>
            <a:pPr indent="0" lvl="0" marL="0" rtl="0" algn="l">
              <a:lnSpc>
                <a:spcPct val="100000"/>
              </a:lnSpc>
              <a:spcBef>
                <a:spcPts val="0"/>
              </a:spcBef>
              <a:spcAft>
                <a:spcPts val="0"/>
              </a:spcAft>
              <a:buNone/>
            </a:pPr>
            <a:r>
              <a:rPr b="1" lang="en" sz="2700"/>
              <a:t>RLU</a:t>
            </a:r>
            <a:r>
              <a:rPr lang="en" sz="2700"/>
              <a:t> - Registered Living Units for family and caregivers that cannot charge rent, </a:t>
            </a:r>
            <a:r>
              <a:rPr i="1" lang="en" sz="2700"/>
              <a:t>Application Processing</a:t>
            </a:r>
            <a:endParaRPr i="1" sz="2700"/>
          </a:p>
          <a:p>
            <a:pPr indent="0" lvl="0" marL="0" rtl="0" algn="l">
              <a:spcBef>
                <a:spcPts val="0"/>
              </a:spcBef>
              <a:spcAft>
                <a:spcPts val="1200"/>
              </a:spcAft>
              <a:buNone/>
            </a:pPr>
            <a:r>
              <a:t/>
            </a:r>
            <a:endParaRPr sz="2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ADUs (specially RLUs) have been </a:t>
            </a:r>
            <a:r>
              <a:rPr lang="en"/>
              <a:t>increasing</a:t>
            </a:r>
            <a:r>
              <a:rPr lang="en"/>
              <a:t> in Montgomery County since 2019</a:t>
            </a:r>
            <a:endParaRPr/>
          </a:p>
        </p:txBody>
      </p:sp>
      <p:sp>
        <p:nvSpPr>
          <p:cNvPr id="102" name="Google Shape;102;p19"/>
          <p:cNvSpPr/>
          <p:nvPr/>
        </p:nvSpPr>
        <p:spPr>
          <a:xfrm>
            <a:off x="303975" y="1789150"/>
            <a:ext cx="244800" cy="21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03" name="Google Shape;103;p19"/>
          <p:cNvSpPr/>
          <p:nvPr/>
        </p:nvSpPr>
        <p:spPr>
          <a:xfrm>
            <a:off x="303975" y="2160225"/>
            <a:ext cx="244800" cy="218700"/>
          </a:xfrm>
          <a:prstGeom prst="rect">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04" name="Google Shape;104;p19" title="Chart"/>
          <p:cNvPicPr preferRelativeResize="0"/>
          <p:nvPr/>
        </p:nvPicPr>
        <p:blipFill>
          <a:blip r:embed="rId3">
            <a:alphaModFix/>
          </a:blip>
          <a:stretch>
            <a:fillRect/>
          </a:stretch>
        </p:blipFill>
        <p:spPr>
          <a:xfrm>
            <a:off x="2875149" y="1524625"/>
            <a:ext cx="5606151" cy="3466476"/>
          </a:xfrm>
          <a:prstGeom prst="rect">
            <a:avLst/>
          </a:prstGeom>
          <a:noFill/>
          <a:ln>
            <a:noFill/>
          </a:ln>
        </p:spPr>
      </p:pic>
      <p:sp>
        <p:nvSpPr>
          <p:cNvPr id="105" name="Google Shape;105;p19"/>
          <p:cNvSpPr txBox="1"/>
          <p:nvPr/>
        </p:nvSpPr>
        <p:spPr>
          <a:xfrm>
            <a:off x="651775" y="1697975"/>
            <a:ext cx="2309400" cy="72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300">
                <a:solidFill>
                  <a:schemeClr val="dk2"/>
                </a:solidFill>
                <a:latin typeface="Lato"/>
                <a:ea typeface="Lato"/>
                <a:cs typeface="Lato"/>
                <a:sym typeface="Lato"/>
              </a:rPr>
              <a:t>Permit issued before 2019</a:t>
            </a:r>
            <a:endParaRPr sz="1300">
              <a:solidFill>
                <a:schemeClr val="dk2"/>
              </a:solidFill>
              <a:latin typeface="Lato"/>
              <a:ea typeface="Lato"/>
              <a:cs typeface="Lato"/>
              <a:sym typeface="Lato"/>
            </a:endParaRPr>
          </a:p>
          <a:p>
            <a:pPr indent="0" lvl="0" marL="0" rtl="0" algn="l">
              <a:lnSpc>
                <a:spcPct val="150000"/>
              </a:lnSpc>
              <a:spcBef>
                <a:spcPts val="0"/>
              </a:spcBef>
              <a:spcAft>
                <a:spcPts val="0"/>
              </a:spcAft>
              <a:buNone/>
            </a:pPr>
            <a:r>
              <a:rPr lang="en" sz="1300">
                <a:solidFill>
                  <a:schemeClr val="dk2"/>
                </a:solidFill>
                <a:latin typeface="Lato"/>
                <a:ea typeface="Lato"/>
                <a:cs typeface="Lato"/>
                <a:sym typeface="Lato"/>
              </a:rPr>
              <a:t>Application Processing in 2024</a:t>
            </a:r>
            <a:endParaRPr sz="500">
              <a:solidFill>
                <a:schemeClr val="dk2"/>
              </a:solidFill>
              <a:latin typeface="Lato"/>
              <a:ea typeface="Lato"/>
              <a:cs typeface="Lato"/>
              <a:sym typeface="Lato"/>
            </a:endParaRPr>
          </a:p>
        </p:txBody>
      </p:sp>
      <p:cxnSp>
        <p:nvCxnSpPr>
          <p:cNvPr id="106" name="Google Shape;106;p19"/>
          <p:cNvCxnSpPr/>
          <p:nvPr/>
        </p:nvCxnSpPr>
        <p:spPr>
          <a:xfrm rot="10800000">
            <a:off x="7353300" y="2007850"/>
            <a:ext cx="0" cy="1551600"/>
          </a:xfrm>
          <a:prstGeom prst="straightConnector1">
            <a:avLst/>
          </a:prstGeom>
          <a:noFill/>
          <a:ln cap="flat" cmpd="sng" w="38100">
            <a:solidFill>
              <a:srgbClr val="F1C23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a:t>
            </a:r>
            <a:endParaRPr/>
          </a:p>
        </p:txBody>
      </p:sp>
      <p:pic>
        <p:nvPicPr>
          <p:cNvPr id="112" name="Google Shape;112;p20"/>
          <p:cNvPicPr preferRelativeResize="0"/>
          <p:nvPr/>
        </p:nvPicPr>
        <p:blipFill rotWithShape="1">
          <a:blip r:embed="rId3">
            <a:alphaModFix/>
          </a:blip>
          <a:srcRect b="14552" l="0" r="0" t="18540"/>
          <a:stretch/>
        </p:blipFill>
        <p:spPr>
          <a:xfrm>
            <a:off x="4635025" y="0"/>
            <a:ext cx="3899375" cy="5032975"/>
          </a:xfrm>
          <a:prstGeom prst="rect">
            <a:avLst/>
          </a:prstGeom>
          <a:noFill/>
          <a:ln>
            <a:noFill/>
          </a:ln>
        </p:spPr>
      </p:pic>
      <p:sp>
        <p:nvSpPr>
          <p:cNvPr id="113" name="Google Shape;113;p20"/>
          <p:cNvSpPr/>
          <p:nvPr/>
        </p:nvSpPr>
        <p:spPr>
          <a:xfrm>
            <a:off x="4703700" y="905475"/>
            <a:ext cx="3151500" cy="353400"/>
          </a:xfrm>
          <a:prstGeom prst="rect">
            <a:avLst/>
          </a:prstGeom>
          <a:noFill/>
          <a:ln cap="flat" cmpd="sng" w="3810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4" name="Google Shape;114;p20"/>
          <p:cNvSpPr/>
          <p:nvPr/>
        </p:nvSpPr>
        <p:spPr>
          <a:xfrm>
            <a:off x="4982850" y="1004775"/>
            <a:ext cx="54600" cy="546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15" name="Google Shape;115;p20"/>
          <p:cNvSpPr/>
          <p:nvPr/>
        </p:nvSpPr>
        <p:spPr>
          <a:xfrm>
            <a:off x="5401225" y="4045300"/>
            <a:ext cx="2566200" cy="190500"/>
          </a:xfrm>
          <a:prstGeom prst="rect">
            <a:avLst/>
          </a:prstGeom>
          <a:solidFill>
            <a:srgbClr val="FFFF00">
              <a:alpha val="49090"/>
            </a:srgbClr>
          </a:solidFill>
          <a:ln cap="flat" cmpd="sng" w="9525">
            <a:solidFill>
              <a:srgbClr val="FFD96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a:t>
            </a:r>
            <a:endParaRPr/>
          </a:p>
        </p:txBody>
      </p:sp>
      <p:sp>
        <p:nvSpPr>
          <p:cNvPr id="121" name="Google Shape;121;p21"/>
          <p:cNvSpPr txBox="1"/>
          <p:nvPr/>
        </p:nvSpPr>
        <p:spPr>
          <a:xfrm>
            <a:off x="893700" y="2139375"/>
            <a:ext cx="6984900" cy="2128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2700">
                <a:solidFill>
                  <a:schemeClr val="dk2"/>
                </a:solidFill>
                <a:latin typeface="Lato"/>
                <a:ea typeface="Lato"/>
                <a:cs typeface="Lato"/>
                <a:sym typeface="Lato"/>
              </a:rPr>
              <a:t>What i</a:t>
            </a:r>
            <a:r>
              <a:rPr lang="en" sz="2700">
                <a:solidFill>
                  <a:schemeClr val="dk2"/>
                </a:solidFill>
                <a:latin typeface="Lato"/>
                <a:ea typeface="Lato"/>
                <a:cs typeface="Lato"/>
                <a:sym typeface="Lato"/>
              </a:rPr>
              <a:t>s the correlation between </a:t>
            </a:r>
            <a:r>
              <a:rPr lang="en" sz="2700">
                <a:solidFill>
                  <a:schemeClr val="dk2"/>
                </a:solidFill>
                <a:latin typeface="Lato"/>
                <a:ea typeface="Lato"/>
                <a:cs typeface="Lato"/>
                <a:sym typeface="Lato"/>
              </a:rPr>
              <a:t>Accessory Dwelling Units’ (ADU’s) development and proximity to metro stations in Montgomery County?</a:t>
            </a:r>
            <a:endParaRPr sz="2700">
              <a:solidFill>
                <a:schemeClr val="dk2"/>
              </a:solidFill>
              <a:latin typeface="Lato"/>
              <a:ea typeface="Lato"/>
              <a:cs typeface="Lato"/>
              <a:sym typeface="Lato"/>
            </a:endParaRPr>
          </a:p>
        </p:txBody>
      </p:sp>
      <p:sp>
        <p:nvSpPr>
          <p:cNvPr id="122" name="Google Shape;122;p21"/>
          <p:cNvSpPr txBox="1"/>
          <p:nvPr/>
        </p:nvSpPr>
        <p:spPr>
          <a:xfrm>
            <a:off x="388050" y="1316813"/>
            <a:ext cx="8367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t>Since Montgomery County requires more off street parking for ADUs located more than 1mile away from a metro station</a:t>
            </a:r>
            <a:endParaRPr i="1">
              <a:solidFill>
                <a:schemeClr val="dk2"/>
              </a:solidFill>
              <a:latin typeface="Lato"/>
              <a:ea typeface="Lato"/>
              <a:cs typeface="Lato"/>
              <a:sym typeface="Lato"/>
            </a:endParaRPr>
          </a:p>
          <a:p>
            <a:pPr indent="0" lvl="0" marL="0" rtl="0" algn="l">
              <a:spcBef>
                <a:spcPts val="0"/>
              </a:spcBef>
              <a:spcAft>
                <a:spcPts val="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